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4"/>
  </p:notesMasterIdLst>
  <p:sldIdLst>
    <p:sldId id="258" r:id="rId2"/>
    <p:sldId id="265" r:id="rId3"/>
    <p:sldId id="264" r:id="rId4"/>
    <p:sldId id="272" r:id="rId5"/>
    <p:sldId id="263" r:id="rId6"/>
    <p:sldId id="261" r:id="rId7"/>
    <p:sldId id="262" r:id="rId8"/>
    <p:sldId id="266" r:id="rId9"/>
    <p:sldId id="267" r:id="rId10"/>
    <p:sldId id="271" r:id="rId11"/>
    <p:sldId id="268" r:id="rId12"/>
    <p:sldId id="270" r:id="rId13"/>
  </p:sldIdLst>
  <p:sldSz cx="9144000" cy="5143500" type="screen16x9"/>
  <p:notesSz cx="6858000" cy="9144000"/>
  <p:embeddedFontLst>
    <p:embeddedFont>
      <p:font typeface="Imprint MT Shadow" pitchFamily="82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Tahoma" pitchFamily="34" charset="0"/>
      <p:regular r:id="rId20"/>
      <p:bold r:id="rId21"/>
    </p:embeddedFont>
    <p:embeddedFont>
      <p:font typeface="Lato" charset="0"/>
      <p:regular r:id="rId22"/>
      <p:bold r:id="rId23"/>
      <p:italic r:id="rId24"/>
      <p:boldItalic r:id="rId25"/>
    </p:embeddedFont>
    <p:embeddedFont>
      <p:font typeface="Bahnschrift" pitchFamily="34" charset="0"/>
      <p:regular r:id="rId26"/>
      <p:bold r:id="rId27"/>
    </p:embeddedFont>
    <p:embeddedFont>
      <p:font typeface="Constantia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D7EB97D3-D8BA-4BF3-953D-3360E9F99915}">
  <a:tblStyle styleId="{D7EB97D3-D8BA-4BF3-953D-3360E9F9991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67812" y="1585453"/>
            <a:ext cx="8067369" cy="15928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441" y="3200401"/>
            <a:ext cx="8082115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 slide_alt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78" y="165342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091381"/>
            <a:ext cx="8246070" cy="3770941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818" y="502400"/>
            <a:ext cx="6336730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254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444" y="1236429"/>
            <a:ext cx="6358060" cy="3511061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3" y="124163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15411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7808"/>
            <a:ext cx="4040188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15411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7808"/>
            <a:ext cx="4041775" cy="2276294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2022/06/10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2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commendations for Public-Private Partnership against Cybercrime"/>
          <p:cNvPicPr>
            <a:picLocks noChangeAspect="1" noChangeArrowheads="1"/>
          </p:cNvPicPr>
          <p:nvPr/>
        </p:nvPicPr>
        <p:blipFill>
          <a:blip r:embed="rId2">
            <a:lum bright="-54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9057" y="2314223"/>
            <a:ext cx="8067369" cy="1592825"/>
          </a:xfrm>
        </p:spPr>
        <p:txBody>
          <a:bodyPr>
            <a:noAutofit/>
          </a:bodyPr>
          <a:lstStyle/>
          <a:p>
            <a:pPr lvl="0" algn="ctr">
              <a:spcBef>
                <a:spcPts val="1000"/>
              </a:spcBef>
            </a:pPr>
            <a:r>
              <a:rPr lang="en-US" sz="4400" dirty="0" smtClean="0">
                <a:solidFill>
                  <a:srgbClr val="FFFF00"/>
                </a:solidFill>
                <a:latin typeface="Imprint MT Shadow" pitchFamily="82" charset="0"/>
                <a:ea typeface="Arial"/>
                <a:cs typeface="Arial"/>
                <a:sym typeface="Arial"/>
              </a:rPr>
              <a:t>Cyber Crime </a:t>
            </a:r>
            <a:br>
              <a:rPr lang="en-US" sz="4400" dirty="0" smtClean="0">
                <a:solidFill>
                  <a:srgbClr val="FFFF00"/>
                </a:solidFill>
                <a:latin typeface="Imprint MT Shadow" pitchFamily="82" charset="0"/>
                <a:ea typeface="Arial"/>
                <a:cs typeface="Arial"/>
                <a:sym typeface="Arial"/>
              </a:rPr>
            </a:br>
            <a:r>
              <a:rPr lang="en-US" sz="4400" dirty="0" smtClean="0">
                <a:solidFill>
                  <a:srgbClr val="FFFF00"/>
                </a:solidFill>
                <a:latin typeface="Imprint MT Shadow" pitchFamily="82" charset="0"/>
                <a:ea typeface="Arial"/>
                <a:cs typeface="Arial"/>
                <a:sym typeface="Arial"/>
              </a:rPr>
              <a:t>Police Station       </a:t>
            </a:r>
            <a:br>
              <a:rPr lang="en-US" sz="4400" dirty="0" smtClean="0">
                <a:solidFill>
                  <a:srgbClr val="FFFF00"/>
                </a:solidFill>
                <a:latin typeface="Imprint MT Shadow" pitchFamily="82" charset="0"/>
                <a:ea typeface="Arial"/>
                <a:cs typeface="Arial"/>
                <a:sym typeface="Arial"/>
              </a:rPr>
            </a:br>
            <a:r>
              <a:rPr lang="en-US" sz="4400" dirty="0" smtClean="0">
                <a:solidFill>
                  <a:srgbClr val="FFFF00"/>
                </a:solidFill>
                <a:latin typeface="Imprint MT Shadow" pitchFamily="82" charset="0"/>
                <a:ea typeface="Arial"/>
                <a:cs typeface="Arial"/>
                <a:sym typeface="Arial"/>
              </a:rPr>
              <a:t>Hyderabad City</a:t>
            </a:r>
            <a:endParaRPr lang="en-US" sz="4400" dirty="0">
              <a:solidFill>
                <a:srgbClr val="FFFF00"/>
              </a:solidFill>
              <a:latin typeface="Imprint MT Shadow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Google Shape;17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113" y="92946"/>
            <a:ext cx="2751821" cy="1444025"/>
          </a:xfrm>
          <a:prstGeom prst="rect">
            <a:avLst/>
          </a:prstGeom>
          <a:solidFill>
            <a:schemeClr val="bg2"/>
          </a:solidFill>
          <a:ln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CC0000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GB" dirty="0" smtClean="0">
                <a:latin typeface="Arial"/>
                <a:ea typeface="Arial"/>
                <a:cs typeface="Arial"/>
                <a:sym typeface="Arial"/>
              </a:rPr>
              <a:t>Miscellaneous Frauds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67" y="1223783"/>
            <a:ext cx="8246070" cy="2585071"/>
          </a:xfrm>
        </p:spPr>
        <p:txBody>
          <a:bodyPr>
            <a:normAutofit/>
          </a:bodyPr>
          <a:lstStyle/>
          <a:p>
            <a:pPr marL="45720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Fake investment websites &amp; Apps scam on the name of higher returns in Crypto currency</a:t>
            </a:r>
          </a:p>
          <a:p>
            <a:pPr marL="45720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Multi-level marketing scam on the pretext of higher returns in crypto currency.</a:t>
            </a:r>
          </a:p>
          <a:p>
            <a:pPr marL="457200" lvl="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Matrimonial frauds, Nigerian frauds</a:t>
            </a:r>
            <a:endParaRPr lang="en-US" sz="18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endParaRPr lang="en-US" sz="1800" dirty="0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397" y="3224463"/>
            <a:ext cx="2446178" cy="191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93418" y="3224463"/>
            <a:ext cx="2712369" cy="191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 descr="Detect Matrimony Fraud - End Now Foundati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0615" y="3224463"/>
            <a:ext cx="2588365" cy="1919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2">
                    <a:lumMod val="90000"/>
                  </a:schemeClr>
                </a:solidFill>
              </a:rPr>
              <a:t>Target audience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Google Shape;281;p31"/>
          <p:cNvSpPr txBox="1">
            <a:spLocks noGrp="1"/>
          </p:cNvSpPr>
          <p:nvPr>
            <p:ph idx="1"/>
          </p:nvPr>
        </p:nvSpPr>
        <p:spPr>
          <a:xfrm>
            <a:off x="350635" y="1091381"/>
            <a:ext cx="8607735" cy="3770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r>
              <a:rPr lang="en-GB" sz="2000" dirty="0">
                <a:solidFill>
                  <a:srgbClr val="FFFF00"/>
                </a:solidFill>
              </a:rPr>
              <a:t>Most Common people to be effected or attacked for scamming or </a:t>
            </a:r>
            <a:r>
              <a:rPr lang="en-GB" sz="2000" dirty="0" smtClean="0">
                <a:solidFill>
                  <a:srgbClr val="FFFF00"/>
                </a:solidFill>
              </a:rPr>
              <a:t>phishing </a:t>
            </a:r>
            <a:r>
              <a:rPr lang="en-GB" sz="2000" dirty="0">
                <a:solidFill>
                  <a:srgbClr val="FFFF00"/>
                </a:solidFill>
              </a:rPr>
              <a:t>are </a:t>
            </a:r>
            <a:r>
              <a:rPr lang="en-GB" sz="2000" dirty="0" smtClean="0">
                <a:solidFill>
                  <a:srgbClr val="FFFF00"/>
                </a:solidFill>
              </a:rPr>
              <a:t>:-</a:t>
            </a:r>
          </a:p>
          <a:p>
            <a:pPr marL="457200" lvl="0">
              <a:spcBef>
                <a:spcPts val="0"/>
              </a:spcBef>
              <a:buClr>
                <a:schemeClr val="lt1"/>
              </a:buClr>
              <a:buSzPts val="1800"/>
              <a:buFont typeface="Lato"/>
              <a:buAutoNum type="arabicPeriod"/>
            </a:pPr>
            <a:r>
              <a:rPr lang="en-US" sz="18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Job seeking Students</a:t>
            </a:r>
          </a:p>
          <a:p>
            <a:pPr marL="457200" lvl="0">
              <a:spcBef>
                <a:spcPts val="0"/>
              </a:spcBef>
              <a:buClr>
                <a:schemeClr val="lt1"/>
              </a:buClr>
              <a:buSzPts val="1800"/>
              <a:buFont typeface="Lato"/>
              <a:buAutoNum type="arabicPeriod"/>
            </a:pPr>
            <a:r>
              <a:rPr lang="en-US" sz="18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People with small Businesses</a:t>
            </a:r>
          </a:p>
          <a:p>
            <a:pPr marL="457200" lvl="0">
              <a:spcBef>
                <a:spcPts val="0"/>
              </a:spcBef>
              <a:buClr>
                <a:schemeClr val="lt1"/>
              </a:buClr>
              <a:buSzPts val="1800"/>
              <a:buFont typeface="Lato"/>
              <a:buAutoNum type="arabicPeriod"/>
            </a:pPr>
            <a:r>
              <a:rPr lang="en-US" sz="18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Uneducated People </a:t>
            </a:r>
          </a:p>
          <a:p>
            <a:pPr marL="457200" lvl="0">
              <a:spcBef>
                <a:spcPts val="0"/>
              </a:spcBef>
              <a:buClr>
                <a:schemeClr val="lt1"/>
              </a:buClr>
              <a:buSzPts val="1800"/>
              <a:buFont typeface="Lato"/>
              <a:buAutoNum type="arabicPeriod"/>
            </a:pPr>
            <a:r>
              <a:rPr lang="en-US" sz="18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Old age People (above age of 60)</a:t>
            </a:r>
          </a:p>
          <a:p>
            <a:pPr marL="457200" lvl="0">
              <a:spcBef>
                <a:spcPts val="0"/>
              </a:spcBef>
              <a:buClr>
                <a:schemeClr val="lt1"/>
              </a:buClr>
              <a:buSzPts val="1800"/>
              <a:buFont typeface="Lato"/>
              <a:buAutoNum type="arabicPeriod"/>
            </a:pPr>
            <a:r>
              <a:rPr lang="en-US" sz="1800" dirty="0" smtClean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Crypto Currency Investors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300"/>
              <a:buNone/>
            </a:pPr>
            <a:endParaRPr sz="18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commendations for Public-Private Partnership against Cybercrime"/>
          <p:cNvPicPr>
            <a:picLocks noChangeAspect="1" noChangeArrowheads="1"/>
          </p:cNvPicPr>
          <p:nvPr/>
        </p:nvPicPr>
        <p:blipFill>
          <a:blip r:embed="rId3">
            <a:lum bright="-54000" contrast="-58000"/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97" name="Google Shape;297;p33"/>
          <p:cNvSpPr txBox="1">
            <a:spLocks noGrp="1"/>
          </p:cNvSpPr>
          <p:nvPr>
            <p:ph type="ctrTitle"/>
          </p:nvPr>
        </p:nvSpPr>
        <p:spPr>
          <a:xfrm>
            <a:off x="756951" y="1019941"/>
            <a:ext cx="76881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GB" sz="4800" dirty="0" smtClean="0">
                <a:solidFill>
                  <a:srgbClr val="000000"/>
                </a:solidFill>
              </a:rPr>
              <a:t>               </a:t>
            </a:r>
            <a:br>
              <a:rPr lang="en-GB" sz="4800" dirty="0" smtClean="0">
                <a:solidFill>
                  <a:srgbClr val="000000"/>
                </a:solidFill>
              </a:rPr>
            </a:br>
            <a:r>
              <a:rPr lang="en-GB" sz="4800" dirty="0" smtClean="0">
                <a:solidFill>
                  <a:srgbClr val="000000"/>
                </a:solidFill>
              </a:rPr>
              <a:t>                </a:t>
            </a:r>
            <a:r>
              <a:rPr lang="en-GB" sz="4800" dirty="0" smtClean="0">
                <a:solidFill>
                  <a:srgbClr val="FF0000"/>
                </a:solidFill>
              </a:rPr>
              <a:t>Thank </a:t>
            </a:r>
            <a:r>
              <a:rPr lang="en-GB" sz="4800" dirty="0">
                <a:solidFill>
                  <a:srgbClr val="FF0000"/>
                </a:solidFill>
              </a:rPr>
              <a:t>you</a:t>
            </a:r>
            <a:r>
              <a:rPr lang="en-GB" sz="4800" dirty="0" smtClean="0">
                <a:solidFill>
                  <a:srgbClr val="FF0000"/>
                </a:solidFill>
              </a:rPr>
              <a:t>.</a:t>
            </a:r>
            <a:br>
              <a:rPr lang="en-GB" sz="4800" dirty="0" smtClean="0">
                <a:solidFill>
                  <a:srgbClr val="FF0000"/>
                </a:solidFill>
              </a:rPr>
            </a:br>
            <a:r>
              <a:rPr lang="en-GB" sz="4800" dirty="0" smtClean="0">
                <a:solidFill>
                  <a:srgbClr val="000000"/>
                </a:solidFill>
              </a:rPr>
              <a:t/>
            </a:r>
            <a:br>
              <a:rPr lang="en-GB" sz="4800" dirty="0" smtClean="0">
                <a:solidFill>
                  <a:srgbClr val="000000"/>
                </a:solidFill>
              </a:rPr>
            </a:br>
            <a:r>
              <a:rPr lang="en-GB" sz="2000" dirty="0" smtClean="0">
                <a:solidFill>
                  <a:srgbClr val="FFFF00"/>
                </a:solidFill>
              </a:rPr>
              <a:t>Best Wishes</a:t>
            </a:r>
            <a:br>
              <a:rPr lang="en-GB" sz="2000" dirty="0" smtClean="0">
                <a:solidFill>
                  <a:srgbClr val="FFFF00"/>
                </a:solidFill>
              </a:rPr>
            </a:br>
            <a:r>
              <a:rPr lang="en-GB" sz="2000" dirty="0" smtClean="0">
                <a:solidFill>
                  <a:srgbClr val="FFFF00"/>
                </a:solidFill>
              </a:rPr>
              <a:t>From </a:t>
            </a:r>
            <a:br>
              <a:rPr lang="en-GB" sz="2000" dirty="0" smtClean="0">
                <a:solidFill>
                  <a:srgbClr val="FFFF00"/>
                </a:solidFill>
              </a:rPr>
            </a:br>
            <a:r>
              <a:rPr lang="en-GB" sz="2000" dirty="0" smtClean="0">
                <a:solidFill>
                  <a:srgbClr val="FFFF00"/>
                </a:solidFill>
              </a:rPr>
              <a:t>ACP, Cyber Crime PS</a:t>
            </a:r>
            <a:br>
              <a:rPr lang="en-GB" sz="2000" dirty="0" smtClean="0">
                <a:solidFill>
                  <a:srgbClr val="FFFF00"/>
                </a:solidFill>
              </a:rPr>
            </a:br>
            <a:r>
              <a:rPr lang="en-GB" sz="2000" dirty="0" smtClean="0">
                <a:solidFill>
                  <a:srgbClr val="FFFF00"/>
                </a:solidFill>
              </a:rPr>
              <a:t>Hyderabad City</a:t>
            </a:r>
            <a:r>
              <a:rPr lang="en-GB" sz="4800" dirty="0" smtClean="0">
                <a:solidFill>
                  <a:srgbClr val="000000"/>
                </a:solidFill>
              </a:rPr>
              <a:t/>
            </a:r>
            <a:br>
              <a:rPr lang="en-GB" sz="4800" dirty="0" smtClean="0">
                <a:solidFill>
                  <a:srgbClr val="000000"/>
                </a:solidFill>
              </a:rPr>
            </a:br>
            <a:r>
              <a:rPr lang="en-GB" sz="4800" dirty="0" smtClean="0">
                <a:solidFill>
                  <a:srgbClr val="000000"/>
                </a:solidFill>
              </a:rPr>
              <a:t/>
            </a:r>
            <a:br>
              <a:rPr lang="en-GB" sz="4800" dirty="0" smtClean="0">
                <a:solidFill>
                  <a:srgbClr val="000000"/>
                </a:solidFill>
              </a:rPr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1889557" y="165218"/>
            <a:ext cx="5851906" cy="106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3400" dirty="0" smtClean="0">
                <a:solidFill>
                  <a:schemeClr val="bg1"/>
                </a:solidFill>
              </a:rPr>
              <a:t>  Types of Cyber Crimes</a:t>
            </a:r>
            <a:endParaRPr sz="3400">
              <a:solidFill>
                <a:schemeClr val="bg1"/>
              </a:solidFill>
            </a:endParaRPr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5111089" y="1399934"/>
            <a:ext cx="28329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en-GB" sz="200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Social Media offences</a:t>
            </a:r>
            <a:endParaRPr sz="1100">
              <a:solidFill>
                <a:srgbClr val="FFFF00"/>
              </a:solidFill>
            </a:endParaRPr>
          </a:p>
        </p:txBody>
      </p:sp>
      <p:sp>
        <p:nvSpPr>
          <p:cNvPr id="199" name="Google Shape;199;p21"/>
          <p:cNvSpPr txBox="1">
            <a:spLocks noGrp="1"/>
          </p:cNvSpPr>
          <p:nvPr>
            <p:ph type="body" idx="4294967295"/>
          </p:nvPr>
        </p:nvSpPr>
        <p:spPr>
          <a:xfrm>
            <a:off x="886899" y="2405791"/>
            <a:ext cx="2833688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GB" sz="200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 Job/VISA Frauds</a:t>
            </a:r>
            <a:endParaRPr>
              <a:solidFill>
                <a:srgbClr val="FFFF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endParaRPr sz="1100">
              <a:solidFill>
                <a:srgbClr val="FFFF00"/>
              </a:solidFill>
            </a:endParaRPr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4294967295"/>
          </p:nvPr>
        </p:nvSpPr>
        <p:spPr>
          <a:xfrm>
            <a:off x="1043921" y="1245519"/>
            <a:ext cx="2833687" cy="789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None/>
            </a:pPr>
            <a:r>
              <a:rPr lang="en-GB" sz="200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Online Debit/Credit </a:t>
            </a:r>
            <a:r>
              <a:rPr lang="en-GB" sz="2000" dirty="0" smtClean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    cards </a:t>
            </a:r>
            <a:r>
              <a:rPr lang="en-GB" sz="200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&amp; Bank frauds</a:t>
            </a:r>
            <a:endParaRPr sz="1100">
              <a:solidFill>
                <a:srgbClr val="FFFF00"/>
              </a:solidFill>
            </a:endParaRPr>
          </a:p>
        </p:txBody>
      </p:sp>
      <p:sp>
        <p:nvSpPr>
          <p:cNvPr id="201" name="Google Shape;201;p21"/>
          <p:cNvSpPr txBox="1">
            <a:spLocks noGrp="1"/>
          </p:cNvSpPr>
          <p:nvPr>
            <p:ph type="body" idx="4294967295"/>
          </p:nvPr>
        </p:nvSpPr>
        <p:spPr>
          <a:xfrm>
            <a:off x="4976527" y="2406315"/>
            <a:ext cx="2833687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en-GB" sz="2000" dirty="0" smtClean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Loan</a:t>
            </a:r>
            <a:r>
              <a:rPr lang="en-GB" sz="200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, Insurance &amp; Lottery</a:t>
            </a:r>
            <a:endParaRPr sz="1100">
              <a:solidFill>
                <a:srgbClr val="FFFF00"/>
              </a:solidFill>
            </a:endParaRPr>
          </a:p>
        </p:txBody>
      </p:sp>
      <p:sp>
        <p:nvSpPr>
          <p:cNvPr id="208" name="Google Shape;208;p21"/>
          <p:cNvSpPr txBox="1">
            <a:spLocks noGrp="1"/>
          </p:cNvSpPr>
          <p:nvPr>
            <p:ph type="body" idx="4294967295"/>
          </p:nvPr>
        </p:nvSpPr>
        <p:spPr>
          <a:xfrm>
            <a:off x="5188667" y="3453385"/>
            <a:ext cx="2717800" cy="4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ahoma"/>
              <a:buNone/>
            </a:pPr>
            <a:r>
              <a:rPr lang="en-GB" sz="200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Miscellaneous Frauds</a:t>
            </a:r>
            <a:endParaRPr sz="1100">
              <a:solidFill>
                <a:srgbClr val="FFFF00"/>
              </a:solidFill>
            </a:endParaRPr>
          </a:p>
        </p:txBody>
      </p:sp>
      <p:sp>
        <p:nvSpPr>
          <p:cNvPr id="197" name="Google Shape;197;p21"/>
          <p:cNvSpPr/>
          <p:nvPr/>
        </p:nvSpPr>
        <p:spPr>
          <a:xfrm>
            <a:off x="442202" y="1327781"/>
            <a:ext cx="426900" cy="4320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0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1"/>
          <p:cNvSpPr/>
          <p:nvPr/>
        </p:nvSpPr>
        <p:spPr>
          <a:xfrm>
            <a:off x="483448" y="3460274"/>
            <a:ext cx="426900" cy="4320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0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1"/>
          <p:cNvSpPr/>
          <p:nvPr/>
        </p:nvSpPr>
        <p:spPr>
          <a:xfrm>
            <a:off x="4662800" y="2447295"/>
            <a:ext cx="426900" cy="4320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0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490329" y="2445596"/>
            <a:ext cx="426900" cy="4320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0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1"/>
          <p:cNvSpPr/>
          <p:nvPr/>
        </p:nvSpPr>
        <p:spPr>
          <a:xfrm>
            <a:off x="4642174" y="1434311"/>
            <a:ext cx="426900" cy="4320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0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1"/>
          <p:cNvSpPr txBox="1"/>
          <p:nvPr/>
        </p:nvSpPr>
        <p:spPr>
          <a:xfrm>
            <a:off x="950723" y="3367423"/>
            <a:ext cx="5801400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b="0" i="0" u="none" strike="noStrike" cap="none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Marketing Intelligence</a:t>
            </a:r>
            <a:r>
              <a:rPr lang="en-GB" sz="200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 &amp; </a:t>
            </a:r>
            <a:endParaRPr sz="20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2000" dirty="0">
                <a:solidFill>
                  <a:srgbClr val="FFFF00"/>
                </a:solidFill>
                <a:latin typeface="Tahoma"/>
                <a:ea typeface="Tahoma"/>
                <a:cs typeface="Tahoma"/>
                <a:sym typeface="Tahoma"/>
              </a:rPr>
              <a:t>OLX Frauds</a:t>
            </a:r>
            <a:endParaRPr sz="2000">
              <a:solidFill>
                <a:srgbClr val="FFFF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7" name="Google Shape;207;p21"/>
          <p:cNvSpPr/>
          <p:nvPr/>
        </p:nvSpPr>
        <p:spPr>
          <a:xfrm>
            <a:off x="4683425" y="3463751"/>
            <a:ext cx="426900" cy="432000"/>
          </a:xfrm>
          <a:prstGeom prst="ellipse">
            <a:avLst/>
          </a:prstGeom>
          <a:solidFill>
            <a:srgbClr val="00B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GB" sz="1000" b="1" dirty="0">
                <a:solidFill>
                  <a:srgbClr val="FFFF00"/>
                </a:solidFill>
              </a:rPr>
              <a:t>6</a:t>
            </a:r>
            <a:endParaRPr sz="10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812" y="100413"/>
            <a:ext cx="8067369" cy="1592825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Online Debit/Credit Cards and Bank Frauds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817" y="1619108"/>
            <a:ext cx="8549183" cy="3290635"/>
          </a:xfrm>
        </p:spPr>
        <p:txBody>
          <a:bodyPr>
            <a:normAutofit/>
          </a:bodyPr>
          <a:lstStyle/>
          <a:p>
            <a:pPr marL="457200" lvl="0" indent="-406400">
              <a:spcBef>
                <a:spcPts val="48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9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Wishing calls to the victims in the name of bank officials</a:t>
            </a:r>
          </a:p>
          <a:p>
            <a:pPr marL="457200" lvl="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9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Credit Card reward points </a:t>
            </a:r>
          </a:p>
          <a:p>
            <a:pPr marL="457200" lvl="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9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Your Debit Card is being blacked, etc.,</a:t>
            </a:r>
          </a:p>
          <a:p>
            <a:pPr marL="457200" lvl="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9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UPI frauds by installing remote desktop apps such as Any Desk/ Team viewer apps</a:t>
            </a:r>
          </a:p>
          <a:p>
            <a:pPr marL="457200" lvl="0" indent="-406400">
              <a:spcBef>
                <a:spcPts val="1000"/>
              </a:spcBef>
              <a:buClr>
                <a:schemeClr val="lt1"/>
              </a:buClr>
              <a:buSzPts val="2800"/>
            </a:pPr>
            <a:endParaRPr lang="en-US" sz="2000" dirty="0" smtClean="0">
              <a:solidFill>
                <a:srgbClr val="FFFF00"/>
              </a:solidFill>
              <a:latin typeface="Bahnschrift" pitchFamily="34" charset="0"/>
              <a:ea typeface="Lato"/>
              <a:cs typeface="Lato"/>
              <a:sym typeface="Lato"/>
            </a:endParaRPr>
          </a:p>
          <a:p>
            <a:endParaRPr lang="en-US" sz="3200" dirty="0"/>
          </a:p>
        </p:txBody>
      </p:sp>
      <p:sp>
        <p:nvSpPr>
          <p:cNvPr id="10242" name="AutoShape 2" descr="Debit, Credit Card Frauds &amp; How to file Cyber crime Complaint in India"/>
          <p:cNvSpPr>
            <a:spLocks noChangeAspect="1" noChangeArrowheads="1"/>
          </p:cNvSpPr>
          <p:nvPr/>
        </p:nvSpPr>
        <p:spPr bwMode="auto">
          <a:xfrm>
            <a:off x="155575" y="-738188"/>
            <a:ext cx="2981325" cy="15430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8159" y="3533847"/>
            <a:ext cx="1930674" cy="160965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62860" y="3526971"/>
            <a:ext cx="2409787" cy="16165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1611" y="3526971"/>
            <a:ext cx="2238375" cy="16165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840" y="225107"/>
            <a:ext cx="8246070" cy="3770941"/>
          </a:xfrm>
        </p:spPr>
        <p:txBody>
          <a:bodyPr/>
          <a:lstStyle/>
          <a:p>
            <a:pPr marL="45720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endParaRPr lang="en-US" sz="2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  <a:p>
            <a:pPr marL="45720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Sending UPI money request links and siphoning money</a:t>
            </a:r>
          </a:p>
          <a:p>
            <a:pPr marL="457200" lvl="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Impersonating as customer care support (Google Pay, </a:t>
            </a:r>
            <a:r>
              <a:rPr lang="en-GB" sz="22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Phonepe</a:t>
            </a:r>
            <a:r>
              <a:rPr lang="en-GB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Amazon, </a:t>
            </a:r>
            <a:r>
              <a:rPr lang="en-GB" sz="22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snapdeal</a:t>
            </a:r>
            <a:r>
              <a:rPr lang="en-GB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etc.,)</a:t>
            </a:r>
          </a:p>
          <a:p>
            <a:pPr marL="457200" lvl="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22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PayTM</a:t>
            </a:r>
            <a:r>
              <a:rPr lang="en-GB" sz="2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and other E-commerce wallet’s KYC updating frauds</a:t>
            </a:r>
            <a:endParaRPr lang="en-GB" sz="2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Constantia"/>
            </a:endParaRPr>
          </a:p>
          <a:p>
            <a:endParaRPr lang="en-US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7438" y="2696112"/>
            <a:ext cx="2610782" cy="187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5033" y="2695074"/>
            <a:ext cx="3028950" cy="1878323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1722" y="2692853"/>
            <a:ext cx="2466975" cy="1872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7849" y="-223444"/>
            <a:ext cx="5172970" cy="1120656"/>
          </a:xfrm>
        </p:spPr>
        <p:txBody>
          <a:bodyPr/>
          <a:lstStyle/>
          <a:p>
            <a:r>
              <a:rPr lang="en-GB" dirty="0" smtClean="0"/>
              <a:t> Social Media Offences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1061" y="615330"/>
            <a:ext cx="8082115" cy="3234775"/>
          </a:xfrm>
        </p:spPr>
        <p:txBody>
          <a:bodyPr>
            <a:normAutofit/>
          </a:bodyPr>
          <a:lstStyle/>
          <a:p>
            <a:pPr marL="457200" indent="-40640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21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Fake id creation to defame the victim</a:t>
            </a:r>
          </a:p>
          <a:p>
            <a:pPr marL="457200" indent="-40640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21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Circulating lascivious material of the victim over social media</a:t>
            </a:r>
          </a:p>
          <a:p>
            <a:pPr marL="457200" indent="-40640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21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Keeping phone numbers of victims over dating websites</a:t>
            </a:r>
          </a:p>
          <a:p>
            <a:pPr marL="457200" indent="-40640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21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Facebook</a:t>
            </a:r>
            <a:r>
              <a:rPr lang="en-GB" sz="21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friendship (gift) frauds</a:t>
            </a:r>
          </a:p>
          <a:p>
            <a:pPr marL="457200" indent="-40640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21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Facebook</a:t>
            </a:r>
            <a:r>
              <a:rPr lang="en-GB" sz="21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friendship (Business) </a:t>
            </a:r>
            <a:r>
              <a:rPr lang="en-GB" sz="21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Frauds</a:t>
            </a:r>
          </a:p>
          <a:p>
            <a:pPr marL="457200" indent="-40640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21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Sextortion</a:t>
            </a:r>
            <a:r>
              <a:rPr lang="en-GB" sz="21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through </a:t>
            </a:r>
            <a:r>
              <a:rPr lang="en-GB" sz="21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facebook</a:t>
            </a:r>
            <a:r>
              <a:rPr lang="en-GB" sz="21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and other social media platforms</a:t>
            </a:r>
            <a:endParaRPr lang="en-GB" sz="21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Lato"/>
            </a:endParaRPr>
          </a:p>
          <a:p>
            <a:pPr marL="457200" indent="-406400">
              <a:lnSpc>
                <a:spcPct val="110000"/>
              </a:lnSpc>
              <a:spcBef>
                <a:spcPts val="1000"/>
              </a:spcBef>
              <a:buClr>
                <a:schemeClr val="lt1"/>
              </a:buClr>
              <a:buSzPts val="2800"/>
            </a:pPr>
            <a:endParaRPr lang="en-GB" sz="2100" dirty="0" smtClean="0">
              <a:solidFill>
                <a:srgbClr val="FFFF00"/>
              </a:solidFill>
              <a:latin typeface="Bahnschrift" pitchFamily="34" charset="0"/>
              <a:ea typeface="Lato"/>
              <a:cs typeface="Lato"/>
              <a:sym typeface="Lato"/>
            </a:endParaRPr>
          </a:p>
          <a:p>
            <a:endParaRPr 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3809" y="3543300"/>
            <a:ext cx="162813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7613" y="3533847"/>
            <a:ext cx="1541868" cy="160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1077" y="3529014"/>
            <a:ext cx="2375341" cy="161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3" name="AutoShape 7" descr="Facebook Fraud: Beware From Friends Fake Friend Request, You May Be Cheated  - फेसबुक फ्रॉड: दोस्तों की नकली आईडी से मांगे जा रहे हैं पैसे, आप भी हो  सकते हैं शिकार, ऐसे"/>
          <p:cNvSpPr>
            <a:spLocks noChangeAspect="1" noChangeArrowheads="1"/>
          </p:cNvSpPr>
          <p:nvPr/>
        </p:nvSpPr>
        <p:spPr bwMode="auto">
          <a:xfrm>
            <a:off x="155575" y="-769938"/>
            <a:ext cx="2857500" cy="1609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9581" y="3513221"/>
            <a:ext cx="2508154" cy="1630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183" y="0"/>
            <a:ext cx="8067369" cy="543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0441" y="233756"/>
            <a:ext cx="8583559" cy="3788229"/>
          </a:xfrm>
        </p:spPr>
        <p:txBody>
          <a:bodyPr>
            <a:normAutofit/>
          </a:bodyPr>
          <a:lstStyle/>
          <a:p>
            <a:pPr marL="457200" lvl="0" indent="-406400">
              <a:lnSpc>
                <a:spcPct val="13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4"/>
              </a:buBlip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Keeping morphed photos of victims over social media</a:t>
            </a:r>
          </a:p>
          <a:p>
            <a:pPr marL="457200" lvl="0" indent="-406400">
              <a:lnSpc>
                <a:spcPct val="13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4"/>
              </a:buBlip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Circulating defamatory material over social media</a:t>
            </a:r>
          </a:p>
          <a:p>
            <a:pPr marL="457200" lvl="0" indent="-406400">
              <a:lnSpc>
                <a:spcPct val="13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4"/>
              </a:buBlip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Hacking the mails of companies and sending fake invoices to clients</a:t>
            </a:r>
          </a:p>
          <a:p>
            <a:pPr marL="457200" lvl="0" indent="-406400">
              <a:lnSpc>
                <a:spcPct val="13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4"/>
              </a:buBlip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Hacking of individual mails and sending money requests to friends</a:t>
            </a:r>
          </a:p>
          <a:p>
            <a:pPr marL="457200" lvl="0" indent="-406400">
              <a:lnSpc>
                <a:spcPct val="13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4"/>
              </a:buBlip>
            </a:pP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Hacking of mail account and demanding money</a:t>
            </a:r>
          </a:p>
          <a:p>
            <a:pPr marL="457200" lvl="0" indent="-406400">
              <a:lnSpc>
                <a:spcPct val="13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4"/>
              </a:buBlip>
            </a:pPr>
            <a:r>
              <a:rPr lang="en-US" sz="20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Ransomware</a:t>
            </a:r>
            <a:r>
              <a:rPr lang="en-US" sz="20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Attacks</a:t>
            </a:r>
            <a:endParaRPr lang="en-US" sz="20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  <a:sym typeface="Arial"/>
            </a:endParaRPr>
          </a:p>
          <a:p>
            <a:endParaRPr lang="en-US" dirty="0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6313" y="3543300"/>
            <a:ext cx="213689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46056" y="3522138"/>
            <a:ext cx="2114084" cy="162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18887" y="3498396"/>
            <a:ext cx="1739423" cy="164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 descr="How Should Businesses Respond to a Ransomware Attack?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42005" y="3506346"/>
            <a:ext cx="2168239" cy="1637154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0051" y="137501"/>
            <a:ext cx="5754532" cy="76314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 </a:t>
            </a:r>
            <a:r>
              <a:rPr lang="en-GB" dirty="0" smtClean="0">
                <a:sym typeface="Tahoma"/>
              </a:rPr>
              <a:t>Job/VISA Offences</a:t>
            </a:r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5440" y="1261599"/>
            <a:ext cx="8082115" cy="2966642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indent="-4064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2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Fake Job offers</a:t>
            </a:r>
          </a:p>
          <a:p>
            <a:pPr marL="457200" indent="-4064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2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Visa processing on the name of abroad jobs</a:t>
            </a:r>
          </a:p>
          <a:p>
            <a:pPr marL="457200" indent="-4064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2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Backdoor Jobs </a:t>
            </a:r>
          </a:p>
          <a:p>
            <a:pPr marL="457200" indent="-4064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23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Impersonating as Job portal officials</a:t>
            </a:r>
          </a:p>
          <a:p>
            <a:pPr>
              <a:lnSpc>
                <a:spcPct val="90000"/>
              </a:lnSpc>
            </a:pPr>
            <a:endParaRPr lang="en-US" sz="2300" dirty="0" smtClean="0">
              <a:solidFill>
                <a:srgbClr val="FFFF00"/>
              </a:solidFill>
              <a:latin typeface="Bahnschrift" pitchFamily="34" charset="0"/>
              <a:ea typeface="Lato"/>
              <a:cs typeface="Lato"/>
              <a:sym typeface="Lato"/>
            </a:endParaRPr>
          </a:p>
        </p:txBody>
      </p:sp>
      <p:sp>
        <p:nvSpPr>
          <p:cNvPr id="7170" name="AutoShape 2" descr="file:///C:/Users/SURESH%20SI%20CCS/Desktop/Presentations/Pictures/j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file:///C:/Users/SURESH%20SI%20CCS/Desktop/Presentations/Pictures/jb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773" y="3387418"/>
            <a:ext cx="2605696" cy="175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5632" y="3396343"/>
            <a:ext cx="2583281" cy="1747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 descr="Con job: Hiring portals are fraudsters' new abode | Hyderabad News - Times  of Ind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71982" y="3396343"/>
            <a:ext cx="2491373" cy="1747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951" y="0"/>
            <a:ext cx="8229600" cy="673768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Loan, Lottery, Insurance Offences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0642" y="763147"/>
            <a:ext cx="8353355" cy="2801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064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900" kern="1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Calls offering loan at unbelievable interest without sureties</a:t>
            </a:r>
          </a:p>
          <a:p>
            <a:pPr marL="457200" indent="-4064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900" kern="1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Calls offering bonus over the existing insurance policy</a:t>
            </a:r>
          </a:p>
          <a:p>
            <a:pPr marL="457200" lvl="0" indent="-4064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900" kern="1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Calls offering gift from shopping websites</a:t>
            </a:r>
          </a:p>
          <a:p>
            <a:pPr marL="457200" lvl="0" indent="-4064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900" kern="1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SMS and Mails about winning of Coca Cola lottery</a:t>
            </a:r>
          </a:p>
          <a:p>
            <a:pPr marL="457200" lvl="0" indent="-4064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900" kern="1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Calls regarding KBC lottery originated from Pakistan</a:t>
            </a:r>
          </a:p>
          <a:p>
            <a:pPr marL="457200" lvl="0" indent="-406400">
              <a:lnSpc>
                <a:spcPct val="120000"/>
              </a:lnSpc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US" sz="1900" kern="12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Instant loan apps fraud</a:t>
            </a:r>
          </a:p>
        </p:txBody>
      </p:sp>
      <p:pic>
        <p:nvPicPr>
          <p:cNvPr id="6146" name="Picture 2" descr="Loan frauds under Modi regime three times higher than UPA-I: RBI - The  Policy Tim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466" y="3617208"/>
            <a:ext cx="1783229" cy="152629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pic>
        <p:nvPicPr>
          <p:cNvPr id="6148" name="Picture 4" descr="Lottery Scam: Coca Cola Company Official Promotion Prize Awa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0069" y="3588848"/>
            <a:ext cx="1925053" cy="1554652"/>
          </a:xfrm>
          <a:prstGeom prst="rect">
            <a:avLst/>
          </a:prstGeom>
          <a:noFill/>
        </p:spPr>
      </p:pic>
      <p:pic>
        <p:nvPicPr>
          <p:cNvPr id="6150" name="Picture 6" descr="beware of kbc lottery fraud dont fall for spam calls know details kaun  banega crorepati kbc 12 premier today get latest updates rjv | KBC Fraud:  कौन बनेगा करोड़पति के नाम प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3190" y="3587988"/>
            <a:ext cx="2133862" cy="1555512"/>
          </a:xfrm>
          <a:prstGeom prst="rect">
            <a:avLst/>
          </a:prstGeom>
          <a:noFill/>
        </p:spPr>
      </p:pic>
      <p:pic>
        <p:nvPicPr>
          <p:cNvPr id="6152" name="Picture 8" descr="Instant loan apps arrests: What's the Chinese link? - BusinessToday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1719" y="3587796"/>
            <a:ext cx="2108516" cy="15557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           </a:t>
            </a:r>
            <a:r>
              <a:rPr lang="en-GB" sz="3000" dirty="0" smtClean="0">
                <a:latin typeface="Tahoma"/>
                <a:ea typeface="Tahoma"/>
                <a:cs typeface="Tahoma"/>
                <a:sym typeface="Tahoma"/>
              </a:rPr>
              <a:t>Marketing Intelligence &amp; OLX Frauds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467" y="1063881"/>
            <a:ext cx="8246070" cy="3770941"/>
          </a:xfrm>
        </p:spPr>
        <p:txBody>
          <a:bodyPr>
            <a:normAutofit/>
          </a:bodyPr>
          <a:lstStyle/>
          <a:p>
            <a:pPr marL="45720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19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OLX and other social media advertising frauds</a:t>
            </a:r>
          </a:p>
          <a:p>
            <a:pPr marL="45720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19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Surveillance over Dating websites</a:t>
            </a:r>
          </a:p>
          <a:p>
            <a:pPr marL="45720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19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Surveillance over </a:t>
            </a:r>
            <a:r>
              <a:rPr lang="en-GB" sz="1900" dirty="0" err="1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Locanto</a:t>
            </a:r>
            <a:r>
              <a:rPr lang="en-GB" sz="19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 website</a:t>
            </a:r>
          </a:p>
          <a:p>
            <a:pPr marL="45720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19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Surveillance over news advertisements</a:t>
            </a:r>
          </a:p>
          <a:p>
            <a:pPr marL="457200" indent="-406400">
              <a:spcBef>
                <a:spcPts val="1000"/>
              </a:spcBef>
              <a:buClr>
                <a:schemeClr val="lt1"/>
              </a:buClr>
              <a:buSzPts val="2800"/>
              <a:buBlip>
                <a:blip r:embed="rId2"/>
              </a:buBlip>
            </a:pPr>
            <a:r>
              <a:rPr lang="en-GB" sz="19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Lato"/>
              </a:rPr>
              <a:t>Male Escort Service Frauds</a:t>
            </a:r>
          </a:p>
          <a:p>
            <a:endParaRPr lang="en-US" dirty="0"/>
          </a:p>
        </p:txBody>
      </p:sp>
      <p:pic>
        <p:nvPicPr>
          <p:cNvPr id="5122" name="Picture 2" descr="New OLX Frauds calls In India | OLX SCAM ALERT |CALL RECORDING &amp;  SCREENSHOTS|KARNATAKA LOCKDOWN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202" y="3610120"/>
            <a:ext cx="2141878" cy="1533380"/>
          </a:xfrm>
          <a:prstGeom prst="rect">
            <a:avLst/>
          </a:prstGeom>
          <a:noFill/>
        </p:spPr>
      </p:pic>
      <p:pic>
        <p:nvPicPr>
          <p:cNvPr id="5124" name="Picture 4" descr="How to Spot the Signs of an Online Romance Scamm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7822" y="3581973"/>
            <a:ext cx="1902933" cy="1561527"/>
          </a:xfrm>
          <a:prstGeom prst="rect">
            <a:avLst/>
          </a:prstGeom>
          <a:noFill/>
        </p:spPr>
      </p:pic>
      <p:pic>
        <p:nvPicPr>
          <p:cNvPr id="5126" name="Picture 6" descr="As dating apps proliferate, online romance scams rise during lockdown -  Sentinelass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8080" y="3625569"/>
            <a:ext cx="2270861" cy="1517931"/>
          </a:xfrm>
          <a:prstGeom prst="rect">
            <a:avLst/>
          </a:prstGeom>
          <a:noFill/>
        </p:spPr>
      </p:pic>
      <p:pic>
        <p:nvPicPr>
          <p:cNvPr id="5128" name="Picture 8" descr="Beware of fraudulent sites and fake offers misusing Flipkart's nam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934510" y="3623224"/>
            <a:ext cx="1817603" cy="1520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0706-geometric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</TotalTime>
  <Words>384</Words>
  <PresentationFormat>On-screen Show (16:9)</PresentationFormat>
  <Paragraphs>70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Imprint MT Shadow</vt:lpstr>
      <vt:lpstr>Calibri</vt:lpstr>
      <vt:lpstr>Tahoma</vt:lpstr>
      <vt:lpstr>Lato</vt:lpstr>
      <vt:lpstr>Bahnschrift</vt:lpstr>
      <vt:lpstr>Constantia</vt:lpstr>
      <vt:lpstr>160706-geometric-template-16x9</vt:lpstr>
      <vt:lpstr>Cyber Crime  Police Station        Hyderabad City</vt:lpstr>
      <vt:lpstr>  Types of Cyber Crimes</vt:lpstr>
      <vt:lpstr>Online Debit/Credit Cards and Bank Frauds</vt:lpstr>
      <vt:lpstr> </vt:lpstr>
      <vt:lpstr> Social Media Offences</vt:lpstr>
      <vt:lpstr> </vt:lpstr>
      <vt:lpstr> Job/VISA Offences</vt:lpstr>
      <vt:lpstr>Loan, Lottery, Insurance Offences</vt:lpstr>
      <vt:lpstr>           Marketing Intelligence &amp; OLX Frauds</vt:lpstr>
      <vt:lpstr>         Miscellaneous Frauds</vt:lpstr>
      <vt:lpstr>Target audience</vt:lpstr>
      <vt:lpstr>                                Thank you.  Best Wishes From  ACP, Cyber Crime PS Hyderabad City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Crime  Police Station        Hyderabad City </dc:title>
  <cp:lastModifiedBy>SURESH SI CCS</cp:lastModifiedBy>
  <cp:revision>57</cp:revision>
  <dcterms:modified xsi:type="dcterms:W3CDTF">2022-06-10T07:26:08Z</dcterms:modified>
</cp:coreProperties>
</file>